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4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F9A0B139-C9D6-4DD3-9780-AEB919AA0D28}" type="datetimeFigureOut">
              <a:rPr lang="ru-RU"/>
              <a:pPr>
                <a:defRPr/>
              </a:pPr>
              <a:t>26.03.2012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C9E6FF8-7B1F-49A1-A7D4-B0E868158A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CC215-F434-444A-B543-AF89696F457C}" type="datetimeFigureOut">
              <a:rPr lang="ru-RU"/>
              <a:pPr>
                <a:defRPr/>
              </a:pPr>
              <a:t>26.03.2012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38BC5-01E0-4437-B3F0-46BDF7F5C2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AA7D9-1CAB-4BE9-874F-5129B12E1ECB}" type="datetimeFigureOut">
              <a:rPr lang="ru-RU"/>
              <a:pPr>
                <a:defRPr/>
              </a:pPr>
              <a:t>26.03.2012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2B6CA-3640-45A3-9FB9-23D8320011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D9E3F-69ED-4EFA-8E67-219A65C1E2CC}" type="datetimeFigureOut">
              <a:rPr lang="ru-RU"/>
              <a:pPr>
                <a:defRPr/>
              </a:pPr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DFD98-CCAF-47A7-9F7E-E6B0794AF8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86624-8776-4031-B304-141AFBC66C34}" type="datetimeFigureOut">
              <a:rPr lang="ru-RU"/>
              <a:pPr>
                <a:defRPr/>
              </a:pPr>
              <a:t>26.03.2012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51C00-E366-4CC7-8AD8-9DF16F2EBB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67A61-0C90-4737-B659-9F91B3648C60}" type="datetimeFigureOut">
              <a:rPr lang="ru-RU"/>
              <a:pPr>
                <a:defRPr/>
              </a:pPr>
              <a:t>26.03.2012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29078-2FDA-42FE-B5C3-336C82E295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9EC9A-827A-4081-A8AE-3E7293BD8707}" type="datetimeFigureOut">
              <a:rPr lang="ru-RU"/>
              <a:pPr>
                <a:defRPr/>
              </a:pPr>
              <a:t>26.03.2012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C051D4EA-C308-45F2-9AC8-C942BC5BD1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5ACB7-DADF-4CFE-B1CE-D2792A8CFAEC}" type="datetimeFigureOut">
              <a:rPr lang="ru-RU"/>
              <a:pPr>
                <a:defRPr/>
              </a:pPr>
              <a:t>26.03.2012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1E1A9-1DE2-4BC3-B870-2910D04BD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AF47C-B785-4CAB-A154-3A5BF95F07B7}" type="datetimeFigureOut">
              <a:rPr lang="ru-RU"/>
              <a:pPr>
                <a:defRPr/>
              </a:pPr>
              <a:t>26.03.2012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543A0-4C9F-4FF1-8D63-2A7ECFDF5C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CC027349-FFBF-423B-A3EF-5F3D04A06787}" type="datetimeFigureOut">
              <a:rPr lang="ru-RU"/>
              <a:pPr>
                <a:defRPr/>
              </a:pPr>
              <a:t>26.03.2012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1BDB55EB-8709-49F7-9501-27A773A7C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6F905ACC-A590-41CF-8A38-BC14F1F59F25}" type="datetimeFigureOut">
              <a:rPr lang="ru-RU"/>
              <a:pPr>
                <a:defRPr/>
              </a:pPr>
              <a:t>26.03.2012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A5DEF2C1-1C18-40EC-8D89-BF273F1FD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BC3D754-C98B-48F4-87B7-74624F6558AC}" type="datetimeFigureOut">
              <a:rPr lang="ru-RU"/>
              <a:pPr>
                <a:defRPr/>
              </a:pPr>
              <a:t>26.03.2012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63D4CDD-D387-48C3-8008-F9DF8100F3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695" r:id="rId6"/>
    <p:sldLayoutId id="2147483694" r:id="rId7"/>
    <p:sldLayoutId id="2147483701" r:id="rId8"/>
    <p:sldLayoutId id="2147483702" r:id="rId9"/>
    <p:sldLayoutId id="2147483693" r:id="rId10"/>
    <p:sldLayoutId id="2147483692" r:id="rId11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785794"/>
            <a:ext cx="8062912" cy="2389213"/>
          </a:xfrm>
        </p:spPr>
        <p:txBody>
          <a:bodyPr>
            <a:noAutofit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«Моделирование в работе с детьми с нарушениями речи»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000636"/>
            <a:ext cx="6429420" cy="110965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Е. В. Рябцева, учитель-логопед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МАДОУ ДСКВ №2 «</a:t>
            </a:r>
            <a:r>
              <a:rPr lang="ru-RU" b="1" dirty="0" err="1" smtClean="0"/>
              <a:t>Кубаночка</a:t>
            </a:r>
            <a:r>
              <a:rPr lang="ru-RU" b="1" dirty="0" smtClean="0"/>
              <a:t>»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882775"/>
            <a:ext cx="8229600" cy="1833563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4800" smtClean="0">
                <a:solidFill>
                  <a:schemeClr val="accent1"/>
                </a:solidFill>
                <a:latin typeface="Arial" charset="0"/>
              </a:rPr>
              <a:t>СПАСИБО ЗА ВНИМАНИЕ 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500042"/>
            <a:ext cx="5572164" cy="785818"/>
          </a:xfrm>
        </p:spPr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Актуальность</a:t>
            </a:r>
            <a:endParaRPr lang="ru-RU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1571625"/>
            <a:ext cx="8229600" cy="4572000"/>
          </a:xfrm>
        </p:spPr>
        <p:txBody>
          <a:bodyPr>
            <a:normAutofit fontScale="775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Актуальность использования наглядного моделирования в работе с дошкольниками состоит в том, что: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во-первых, ребенок-дошкольник очень пластичен и легко обучаем, но для детей с ОНР характерна быстрая утомляемость и потеря интереса к занятию;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во-вторых, использование символической аналогии облегчает и ускоряет процесс запоминания и усвоения материала, формирует приемы работы с памятью;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в-третьих, применяя графическую аналогию, учим детей видеть главное, систематизировать полученные знания.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5972188" cy="1018366"/>
          </a:xfrm>
        </p:spPr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Цель и задачи</a:t>
            </a:r>
            <a:endParaRPr lang="ru-RU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428750"/>
            <a:ext cx="8229600" cy="4572000"/>
          </a:xfrm>
        </p:spPr>
        <p:txBody>
          <a:bodyPr>
            <a:normAutofit fontScale="700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Целью </a:t>
            </a:r>
            <a:r>
              <a:rPr lang="ru-RU" dirty="0" smtClean="0"/>
              <a:t>работы является:  развитие и совершенствование связной речи и активной познавательной деятельности дошкольников.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Задачи</a:t>
            </a:r>
            <a:r>
              <a:rPr lang="ru-RU" dirty="0" smtClean="0"/>
              <a:t>: 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– развивать связную речь, обогащать словарный запас детей;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– помочь детям в упорядочивании и систематизации познавательной  информации об окружающем;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– учить последовательности, логичности, полноте и связности изложения;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– развивать мышление, внимание, воображение, речеслуховую и зрительную память;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– снять речевой негативизм, воспитать у детей потребность в речевом общении для лучшей адаптации в современном обществе.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5829312" cy="1023608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Технология опыта</a:t>
            </a:r>
            <a:endParaRPr lang="ru-RU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775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Использование </a:t>
            </a:r>
            <a:r>
              <a:rPr lang="ru-RU" dirty="0" err="1" smtClean="0"/>
              <a:t>мнемотаблиц</a:t>
            </a:r>
            <a:r>
              <a:rPr lang="ru-RU" dirty="0" smtClean="0"/>
              <a:t> на занятиях по развитию связной речи  позволяет детям эффективнее воспринимать и перерабатывать зрительную информацию, сохранять и воспроизводить её.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Одним из эффективных средств решения этой проблемы является применение на занятиях по развитию речи метода моделирования.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Коррекционную работу по преодолению общего недоразвития речи у дошкольников проводится по следующим направлениям: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формирование связной речи;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формирование лексико-грамматических категорий.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Последовательность работы </a:t>
            </a:r>
            <a:b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с </a:t>
            </a:r>
            <a:r>
              <a:rPr lang="ru-RU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мнемотаблицами</a:t>
            </a:r>
            <a: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:</a:t>
            </a:r>
            <a:endParaRPr lang="ru-RU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1000125" y="2143125"/>
            <a:ext cx="6972300" cy="318928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–рассматривание таблицы;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– перекодирование информации, преобразование предложенного материала из символов в образы;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– пересказ или заучивание текста.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329642" cy="1304118"/>
          </a:xfrm>
        </p:spPr>
        <p:txBody>
          <a:bodyPr>
            <a:normAutofit fontScale="90000"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Метод наглядного моделирования применяется на занятиях в виде: </a:t>
            </a:r>
            <a:endParaRPr lang="ru-RU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571500" y="2571750"/>
            <a:ext cx="8358188" cy="2903538"/>
          </a:xfrm>
        </p:spPr>
        <p:txBody>
          <a:bodyPr/>
          <a:lstStyle/>
          <a:p>
            <a:pPr>
              <a:buFontTx/>
              <a:buChar char="-"/>
            </a:pPr>
            <a:r>
              <a:rPr lang="ru-RU" smtClean="0"/>
              <a:t>составлении описательных рассказов,</a:t>
            </a:r>
          </a:p>
          <a:p>
            <a:pPr>
              <a:buFontTx/>
              <a:buChar char="-"/>
            </a:pPr>
            <a:r>
              <a:rPr lang="ru-RU" smtClean="0"/>
              <a:t>составлении рассказов по картине, </a:t>
            </a:r>
          </a:p>
          <a:p>
            <a:pPr>
              <a:buFontTx/>
              <a:buChar char="-"/>
            </a:pPr>
            <a:r>
              <a:rPr lang="ru-RU" smtClean="0"/>
              <a:t>отгадыванию загадок, </a:t>
            </a:r>
          </a:p>
          <a:p>
            <a:pPr>
              <a:buFontTx/>
              <a:buChar char="-"/>
            </a:pPr>
            <a:r>
              <a:rPr lang="ru-RU" smtClean="0"/>
              <a:t>заучиванию стихотворений. 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Планирование</a:t>
            </a:r>
            <a:endParaRPr lang="ru-RU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7900988" cy="18319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	Разработан тематический план на старшую и подготовительную группы.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Результативность </a:t>
            </a:r>
            <a:endParaRPr lang="ru-RU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775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Итогом систематической работы по обучению детей рассказыванию с помощью моделирования является то, что дети составляют развёрнутые рассказы, владеют построением грамматических конструкций.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Применение наглядного моделирования оказало положительное влияние на развитие неречевых процессов: внимания, памяти, мышления</a:t>
            </a:r>
            <a:r>
              <a:rPr lang="ru-RU" b="1" dirty="0" smtClean="0"/>
              <a:t>.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Использование наглядного моделирования в системе коррекционной работы дало положительный результат, что подтверждается данными диагностики уровня речевого развития детей.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970536"/>
          </a:xfrm>
        </p:spPr>
        <p:txBody>
          <a:bodyPr>
            <a:normAutofit fontScale="90000"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Уровень выполнения программы (по результатам логопедической диагностики):</a:t>
            </a: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graphicFrame>
        <p:nvGraphicFramePr>
          <p:cNvPr id="21506" name="Объект 23"/>
          <p:cNvGraphicFramePr>
            <a:graphicFrameLocks noGrp="1"/>
          </p:cNvGraphicFramePr>
          <p:nvPr>
            <p:ph idx="1"/>
          </p:nvPr>
        </p:nvGraphicFramePr>
        <p:xfrm>
          <a:off x="1235075" y="2592388"/>
          <a:ext cx="7402513" cy="4173537"/>
        </p:xfrm>
        <a:graphic>
          <a:graphicData uri="http://schemas.openxmlformats.org/presentationml/2006/ole">
            <p:oleObj spid="_x0000_s21506" r:id="rId3" imgW="7401185" imgH="4176122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84</TotalTime>
  <Words>266</Words>
  <Application>Microsoft Office PowerPoint</Application>
  <PresentationFormat>Экран (4:3)</PresentationFormat>
  <Paragraphs>28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8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4" baseType="lpstr">
      <vt:lpstr>Century Gothic</vt:lpstr>
      <vt:lpstr>Arial</vt:lpstr>
      <vt:lpstr>Wingdings 2</vt:lpstr>
      <vt:lpstr>Verdana</vt:lpstr>
      <vt:lpstr>Calibri</vt:lpstr>
      <vt:lpstr>Яркая</vt:lpstr>
      <vt:lpstr>Яркая</vt:lpstr>
      <vt:lpstr>Яркая</vt:lpstr>
      <vt:lpstr>Яркая</vt:lpstr>
      <vt:lpstr>Яркая</vt:lpstr>
      <vt:lpstr>Яркая</vt:lpstr>
      <vt:lpstr>Яркая</vt:lpstr>
      <vt:lpstr>Яркая</vt:lpstr>
      <vt:lpstr>Диаграмма Microsoft Excel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«Моделирование в работе с детьми с нарушениями речи»</dc:title>
  <dc:creator>User</dc:creator>
  <cp:lastModifiedBy>Пользователь</cp:lastModifiedBy>
  <cp:revision>10</cp:revision>
  <dcterms:created xsi:type="dcterms:W3CDTF">2012-03-24T15:59:16Z</dcterms:created>
  <dcterms:modified xsi:type="dcterms:W3CDTF">2012-03-26T06:13:54Z</dcterms:modified>
</cp:coreProperties>
</file>