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42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внобедренный треугольник 6"/>
          <p:cNvSpPr/>
          <p:nvPr/>
        </p:nvSpPr>
        <p:spPr>
          <a:xfrm rot="16200000">
            <a:off x="7553325" y="5254626"/>
            <a:ext cx="1893887" cy="1293812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/>
          <a:lstStyle>
            <a:lvl1pPr algn="r">
              <a:defRPr sz="44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1863"/>
            <a:ext cx="5791200" cy="365125"/>
          </a:xfrm>
        </p:spPr>
        <p:txBody>
          <a:bodyPr tIns="0" bIns="0" anchor="t"/>
          <a:lstStyle>
            <a:lvl1pPr algn="r">
              <a:defRPr sz="1000" smtClean="0"/>
            </a:lvl1pPr>
          </a:lstStyle>
          <a:p>
            <a:pPr>
              <a:defRPr/>
            </a:pPr>
            <a:fld id="{F9A0B139-C9D6-4DD3-9780-AEB919AA0D28}" type="datetimeFigureOut">
              <a:rPr lang="ru-RU"/>
              <a:pPr>
                <a:defRPr/>
              </a:pPr>
              <a:t>26.03.2012</a:t>
            </a:fld>
            <a:endParaRPr lang="ru-RU"/>
          </a:p>
        </p:txBody>
      </p:sp>
      <p:sp>
        <p:nvSpPr>
          <p:cNvPr id="6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49913"/>
            <a:ext cx="5791200" cy="365125"/>
          </a:xfrm>
        </p:spPr>
        <p:txBody>
          <a:bodyPr tIns="0" bIns="0"/>
          <a:lstStyle>
            <a:lvl1pPr algn="r">
              <a:defRPr sz="11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1525" y="5753100"/>
            <a:ext cx="503238" cy="365125"/>
          </a:xfrm>
        </p:spPr>
        <p:txBody>
          <a:bodyPr anchor="ctr"/>
          <a:lstStyle>
            <a:lvl1pPr algn="ctr">
              <a:defRPr sz="13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AC9E6FF8-7B1F-49A1-A7D4-B0E868158A6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8CC215-F434-444A-B543-AF89696F457C}" type="datetimeFigureOut">
              <a:rPr lang="ru-RU"/>
              <a:pPr>
                <a:defRPr/>
              </a:pPr>
              <a:t>26.03.2012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938BC5-01E0-4437-B3F0-46BDF7F5C23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4AA7D9-1CAB-4BE9-874F-5129B12E1ECB}" type="datetimeFigureOut">
              <a:rPr lang="ru-RU"/>
              <a:pPr>
                <a:defRPr/>
              </a:pPr>
              <a:t>26.03.2012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A2B6CA-3640-45A3-9FB9-23D8320011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075" y="6480175"/>
            <a:ext cx="2133600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0D9E3F-69ED-4EFA-8E67-219A65C1E2CC}" type="datetimeFigureOut">
              <a:rPr lang="ru-RU"/>
              <a:pPr>
                <a:defRPr/>
              </a:pPr>
              <a:t>26.03.2012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1763"/>
            <a:ext cx="4259263" cy="3000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ADFD98-CCAF-47A7-9F7E-E6B0794AF8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ый треугольник 8"/>
          <p:cNvSpPr/>
          <p:nvPr/>
        </p:nvSpPr>
        <p:spPr>
          <a:xfrm flipV="1">
            <a:off x="6350" y="6350"/>
            <a:ext cx="9131300" cy="6837363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Равнобедренный треугольник 7"/>
          <p:cNvSpPr/>
          <p:nvPr/>
        </p:nvSpPr>
        <p:spPr>
          <a:xfrm rot="5400000" flipV="1">
            <a:off x="7553325" y="309563"/>
            <a:ext cx="1893888" cy="1293812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6" name="Прямая соединительная линия 10"/>
          <p:cNvCxnSpPr/>
          <p:nvPr/>
        </p:nvCxnSpPr>
        <p:spPr>
          <a:xfrm rot="10800000">
            <a:off x="6469063" y="9525"/>
            <a:ext cx="2673350" cy="1900238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9"/>
          <p:cNvCxnSpPr/>
          <p:nvPr/>
        </p:nvCxnSpPr>
        <p:spPr>
          <a:xfrm flipV="1"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/>
          <a:lstStyle>
            <a:lvl1pPr marL="0" algn="l">
              <a:buNone/>
              <a:defRPr sz="3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3"/>
          <p:cNvSpPr>
            <a:spLocks noGrp="1"/>
          </p:cNvSpPr>
          <p:nvPr>
            <p:ph type="dt" sz="half" idx="10"/>
          </p:nvPr>
        </p:nvSpPr>
        <p:spPr>
          <a:xfrm>
            <a:off x="6956425" y="6477000"/>
            <a:ext cx="2133600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686624-8776-4031-B304-141AFBC66C34}" type="datetimeFigureOut">
              <a:rPr lang="ru-RU"/>
              <a:pPr>
                <a:defRPr/>
              </a:pPr>
              <a:t>26.03.2012</a:t>
            </a:fld>
            <a:endParaRPr lang="ru-RU"/>
          </a:p>
        </p:txBody>
      </p:sp>
      <p:sp>
        <p:nvSpPr>
          <p:cNvPr id="9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5" y="6481763"/>
            <a:ext cx="4260850" cy="3000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0263" y="809625"/>
            <a:ext cx="503237" cy="3000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251C00-E366-4CC7-8AD8-9DF16F2EBB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567A61-0C90-4737-B659-9F91B3648C60}" type="datetimeFigureOut">
              <a:rPr lang="ru-RU"/>
              <a:pPr>
                <a:defRPr/>
              </a:pPr>
              <a:t>26.03.2012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29078-2FDA-42FE-B5C3-336C82E295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075" y="6481763"/>
            <a:ext cx="2130425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D9EC9A-827A-4081-A8AE-3E7293BD8707}" type="datetimeFigureOut">
              <a:rPr lang="ru-RU"/>
              <a:pPr>
                <a:defRPr/>
              </a:pPr>
              <a:t>26.03.2012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1763"/>
            <a:ext cx="4260850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838" y="6483350"/>
            <a:ext cx="503237" cy="301625"/>
          </a:xfrm>
        </p:spPr>
        <p:txBody>
          <a:bodyPr/>
          <a:lstStyle>
            <a:lvl1pPr algn="ctr">
              <a:defRPr smtClean="0"/>
            </a:lvl1pPr>
          </a:lstStyle>
          <a:p>
            <a:pPr>
              <a:defRPr/>
            </a:pPr>
            <a:fld id="{C051D4EA-C308-45F2-9AC8-C942BC5BD1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C5ACB7-DADF-4CFE-B1CE-D2792A8CFAEC}" type="datetimeFigureOut">
              <a:rPr lang="ru-RU"/>
              <a:pPr>
                <a:defRPr/>
              </a:pPr>
              <a:t>26.03.2012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71E1A9-1DE2-4BC3-B870-2910D04BD9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FAF47C-B785-4CAB-A154-3A5BF95F07B7}" type="datetimeFigureOut">
              <a:rPr lang="ru-RU"/>
              <a:pPr>
                <a:defRPr/>
              </a:pPr>
              <a:t>26.03.2012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D543A0-4C9F-4FF1-8D63-2A7ECFDF5C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563" y="6556375"/>
            <a:ext cx="2133600" cy="301625"/>
          </a:xfrm>
        </p:spPr>
        <p:txBody>
          <a:bodyPr/>
          <a:lstStyle>
            <a:lvl1pPr>
              <a:defRPr sz="900" smtClean="0"/>
            </a:lvl1pPr>
          </a:lstStyle>
          <a:p>
            <a:pPr>
              <a:defRPr/>
            </a:pPr>
            <a:fld id="{CC027349-FFBF-423B-A3EF-5F3D04A06787}" type="datetimeFigureOut">
              <a:rPr lang="ru-RU"/>
              <a:pPr>
                <a:defRPr/>
              </a:pPr>
              <a:t>26.03.2012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063" y="6556375"/>
            <a:ext cx="5143500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5" y="6556375"/>
            <a:ext cx="503238" cy="301625"/>
          </a:xfrm>
        </p:spPr>
        <p:txBody>
          <a:bodyPr/>
          <a:lstStyle>
            <a:lvl1pPr>
              <a:defRPr sz="900" smtClean="0"/>
            </a:lvl1pPr>
          </a:lstStyle>
          <a:p>
            <a:pPr>
              <a:defRPr/>
            </a:pPr>
            <a:fld id="{1BDB55EB-8709-49F7-9501-27A773A7C4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700" y="6556375"/>
            <a:ext cx="2101850" cy="301625"/>
          </a:xfrm>
        </p:spPr>
        <p:txBody>
          <a:bodyPr/>
          <a:lstStyle>
            <a:lvl1pPr>
              <a:defRPr sz="900" smtClean="0"/>
            </a:lvl1pPr>
          </a:lstStyle>
          <a:p>
            <a:pPr>
              <a:defRPr/>
            </a:pPr>
            <a:fld id="{6F905ACC-A590-41CF-8A38-BC14F1F59F25}" type="datetimeFigureOut">
              <a:rPr lang="ru-RU"/>
              <a:pPr>
                <a:defRPr/>
              </a:pPr>
              <a:t>26.03.2012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69988" y="6557963"/>
            <a:ext cx="4948237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6900" y="6556375"/>
            <a:ext cx="366713" cy="301625"/>
          </a:xfrm>
        </p:spPr>
        <p:txBody>
          <a:bodyPr/>
          <a:lstStyle>
            <a:lvl1pPr algn="ctr">
              <a:defRPr sz="900" smtClean="0"/>
            </a:lvl1pPr>
          </a:lstStyle>
          <a:p>
            <a:pPr>
              <a:defRPr/>
            </a:pPr>
            <a:fld id="{A5DEF2C1-1C18-40EC-8D89-BF273F1FD8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6350" y="14288"/>
            <a:ext cx="9131300" cy="6837362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9063" y="4948238"/>
            <a:ext cx="2673350" cy="1900237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8288"/>
            <a:ext cx="8229600" cy="1398587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0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882775"/>
            <a:ext cx="82296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075" y="6481763"/>
            <a:ext cx="2133600" cy="3016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 smtClean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8BC3D754-C98B-48F4-87B7-74624F6558AC}" type="datetimeFigureOut">
              <a:rPr lang="ru-RU"/>
              <a:pPr>
                <a:defRPr/>
              </a:pPr>
              <a:t>26.03.2012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763"/>
            <a:ext cx="4259263" cy="3016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838" y="6481763"/>
            <a:ext cx="503237" cy="301625"/>
          </a:xfrm>
          <a:prstGeom prst="rect">
            <a:avLst/>
          </a:prstGeom>
        </p:spPr>
        <p:txBody>
          <a:bodyPr vert="horz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563D4CDD-D387-48C3-8008-F9DF8100F3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695" r:id="rId6"/>
    <p:sldLayoutId id="2147483694" r:id="rId7"/>
    <p:sldLayoutId id="2147483701" r:id="rId8"/>
    <p:sldLayoutId id="2147483702" r:id="rId9"/>
    <p:sldLayoutId id="2147483693" r:id="rId10"/>
    <p:sldLayoutId id="2147483692" r:id="rId11"/>
  </p:sldLayoutIdLst>
  <p:txStyles>
    <p:titleStyle>
      <a:lvl1pPr marL="484188" indent="-484188" algn="l" rtl="0" fontAlgn="base">
        <a:spcBef>
          <a:spcPct val="0"/>
        </a:spcBef>
        <a:spcAft>
          <a:spcPct val="0"/>
        </a:spcAft>
        <a:defRPr sz="4200" kern="1200">
          <a:ln w="6350">
            <a:solidFill>
              <a:schemeClr val="accent1">
                <a:shade val="43000"/>
              </a:schemeClr>
            </a:solidFill>
          </a:ln>
          <a:solidFill>
            <a:srgbClr val="FF5C9C"/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marL="4841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2pPr>
      <a:lvl3pPr marL="4841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3pPr>
      <a:lvl4pPr marL="4841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4pPr>
      <a:lvl5pPr marL="4841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5pPr>
      <a:lvl6pPr marL="9413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6pPr>
      <a:lvl7pPr marL="13985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7pPr>
      <a:lvl8pPr marL="18557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8pPr>
      <a:lvl9pPr marL="23129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9pPr>
    </p:titleStyle>
    <p:bodyStyle>
      <a:lvl1pPr marL="447675" indent="-3825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325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95000"/>
        <a:buFont typeface="Verdana" pitchFamily="34" charset="0"/>
        <a:buChar char="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49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0955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09550" algn="l" rtl="0" fontAlgn="base">
        <a:spcBef>
          <a:spcPct val="20000"/>
        </a:spcBef>
        <a:spcAft>
          <a:spcPct val="0"/>
        </a:spcAft>
        <a:buClr>
          <a:srgbClr val="FF90B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785794"/>
            <a:ext cx="8062912" cy="2389213"/>
          </a:xfrm>
        </p:spPr>
        <p:txBody>
          <a:bodyPr>
            <a:noAutofit/>
          </a:bodyPr>
          <a:lstStyle/>
          <a:p>
            <a:pPr marL="484632" indent="0" algn="ctr" fontAlgn="auto">
              <a:spcAft>
                <a:spcPts val="0"/>
              </a:spcAft>
              <a:defRPr/>
            </a:pP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«Моделирование в работе с детьми с нарушениями речи»</a:t>
            </a:r>
            <a:endParaRPr lang="ru-RU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/>
              </a:solidFill>
              <a:effectLst>
                <a:outerShdw blurRad="60007" dist="200025" dir="15000000" sy="30000" kx="-1800000" algn="bl" rotWithShape="0">
                  <a:prstClr val="black">
                    <a:alpha val="32000"/>
                  </a:prst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5000636"/>
            <a:ext cx="6429420" cy="1109658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/>
              <a:t>Е. В. Рябцева, учитель-логопед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/>
              <a:t>МАДОУ ДСКВ №2 «</a:t>
            </a:r>
            <a:r>
              <a:rPr lang="ru-RU" b="1" dirty="0" err="1" smtClean="0"/>
              <a:t>Кубаночка</a:t>
            </a:r>
            <a:r>
              <a:rPr lang="ru-RU" b="1" dirty="0" smtClean="0"/>
              <a:t>»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/>
          </p:cNvSpPr>
          <p:nvPr>
            <p:ph type="body" idx="4294967295"/>
          </p:nvPr>
        </p:nvSpPr>
        <p:spPr>
          <a:xfrm>
            <a:off x="457200" y="1882775"/>
            <a:ext cx="8229600" cy="1833563"/>
          </a:xfrm>
        </p:spPr>
        <p:txBody>
          <a:bodyPr/>
          <a:lstStyle/>
          <a:p>
            <a:pPr algn="ctr">
              <a:buFont typeface="Wingdings 2" pitchFamily="18" charset="2"/>
              <a:buNone/>
            </a:pPr>
            <a:r>
              <a:rPr lang="ru-RU" sz="4800" smtClean="0">
                <a:solidFill>
                  <a:schemeClr val="accent1"/>
                </a:solidFill>
                <a:latin typeface="Arial" charset="0"/>
              </a:rPr>
              <a:t>СПАСИБО ЗА ВНИМАНИЕ 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14480" y="500042"/>
            <a:ext cx="5572164" cy="785818"/>
          </a:xfrm>
        </p:spPr>
        <p:txBody>
          <a:bodyPr/>
          <a:lstStyle/>
          <a:p>
            <a:pPr marL="484632" indent="0" algn="ctr"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Актуальность</a:t>
            </a:r>
            <a:endParaRPr lang="ru-RU" b="1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500" y="1571625"/>
            <a:ext cx="8229600" cy="4572000"/>
          </a:xfrm>
        </p:spPr>
        <p:txBody>
          <a:bodyPr>
            <a:normAutofit fontScale="77500" lnSpcReduction="20000"/>
          </a:bodyPr>
          <a:lstStyle/>
          <a:p>
            <a:pPr marL="448056" indent="-384048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Актуальность использования наглядного моделирования в работе с дошкольниками состоит в том, что: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 smtClean="0"/>
              <a:t>во-первых, ребенок-дошкольник очень пластичен и легко обучаем, но для детей с ОНР характерна быстрая утомляемость и потеря интереса к занятию;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 smtClean="0"/>
              <a:t>во-вторых, использование символической аналогии облегчает и ускоряет процесс запоминания и усвоения материала, формирует приемы работы с памятью;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 smtClean="0"/>
              <a:t>в-третьих, применяя графическую аналогию, учим детей видеть главное, систематизировать полученные знания.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None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71604" y="214290"/>
            <a:ext cx="5972188" cy="1018366"/>
          </a:xfrm>
        </p:spPr>
        <p:txBody>
          <a:bodyPr/>
          <a:lstStyle/>
          <a:p>
            <a:pPr marL="484632" indent="0" algn="ctr"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Цель и задачи</a:t>
            </a:r>
            <a:endParaRPr lang="ru-RU" b="1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625" y="1428750"/>
            <a:ext cx="8229600" cy="4572000"/>
          </a:xfrm>
        </p:spPr>
        <p:txBody>
          <a:bodyPr>
            <a:normAutofit fontScale="70000" lnSpcReduction="20000"/>
          </a:bodyPr>
          <a:lstStyle/>
          <a:p>
            <a:pPr marL="448056" indent="-384048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/>
              <a:t>Целью </a:t>
            </a:r>
            <a:r>
              <a:rPr lang="ru-RU" dirty="0" smtClean="0"/>
              <a:t>работы является:  развитие и совершенствование связной речи и активной познавательной деятельности дошкольников. 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/>
              <a:t>Задачи</a:t>
            </a:r>
            <a:r>
              <a:rPr lang="ru-RU" dirty="0" smtClean="0"/>
              <a:t>: 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– развивать связную речь, обогащать словарный запас детей;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– помочь детям в упорядочивании и систематизации познавательной  информации об окружающем;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– учить последовательности, логичности, полноте и связности изложения;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– развивать мышление, внимание, воображение, речеслуховую и зрительную память;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– снять речевой негативизм, воспитать у детей потребность в речевом общении для лучшей адаптации в современном обществе.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None/>
              <a:defRPr/>
            </a:pPr>
            <a:endParaRPr lang="ru-RU" dirty="0" smtClean="0"/>
          </a:p>
          <a:p>
            <a:pPr marL="448056" indent="-384048" fontAlgn="auto">
              <a:spcAft>
                <a:spcPts val="0"/>
              </a:spcAft>
              <a:buFont typeface="Wingdings 2"/>
              <a:buNone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7290" y="285728"/>
            <a:ext cx="5829312" cy="1023608"/>
          </a:xfrm>
        </p:spPr>
        <p:txBody>
          <a:bodyPr/>
          <a:lstStyle/>
          <a:p>
            <a:pPr marL="484632" indent="0"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Технология опыта</a:t>
            </a:r>
            <a:endParaRPr lang="ru-RU" b="1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>
            <a:normAutofit fontScale="77500" lnSpcReduction="20000"/>
          </a:bodyPr>
          <a:lstStyle/>
          <a:p>
            <a:pPr marL="448056" indent="-384048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Использование </a:t>
            </a:r>
            <a:r>
              <a:rPr lang="ru-RU" dirty="0" err="1" smtClean="0"/>
              <a:t>мнемотаблиц</a:t>
            </a:r>
            <a:r>
              <a:rPr lang="ru-RU" dirty="0" smtClean="0"/>
              <a:t> на занятиях по развитию связной речи  позволяет детям эффективнее воспринимать и перерабатывать зрительную информацию, сохранять и воспроизводить её.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Одним из эффективных средств решения этой проблемы является применение на занятиях по развитию речи метода моделирования.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Коррекционную работу по преодолению общего недоразвития речи у дошкольников проводится по следующим направлениям: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- формирование связной речи;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- формирование лексико-грамматических категорий.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484632" indent="0" algn="ctr"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Последовательность работы </a:t>
            </a:r>
            <a:br>
              <a:rPr lang="ru-RU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ru-RU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с </a:t>
            </a:r>
            <a:r>
              <a:rPr lang="ru-RU" b="1" dirty="0" err="1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мнемотаблицами</a:t>
            </a:r>
            <a:r>
              <a:rPr lang="ru-RU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:</a:t>
            </a:r>
            <a:endParaRPr lang="ru-RU" b="1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17410" name="Содержимое 2"/>
          <p:cNvSpPr>
            <a:spLocks noGrp="1"/>
          </p:cNvSpPr>
          <p:nvPr>
            <p:ph idx="1"/>
          </p:nvPr>
        </p:nvSpPr>
        <p:spPr>
          <a:xfrm>
            <a:off x="1000125" y="2143125"/>
            <a:ext cx="6972300" cy="3189288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mtClean="0"/>
              <a:t>–рассматривание таблицы;</a:t>
            </a:r>
          </a:p>
          <a:p>
            <a:pPr>
              <a:buFont typeface="Wingdings 2" pitchFamily="18" charset="2"/>
              <a:buNone/>
            </a:pPr>
            <a:r>
              <a:rPr lang="ru-RU" smtClean="0"/>
              <a:t>– перекодирование информации, преобразование предложенного материала из символов в образы;</a:t>
            </a:r>
          </a:p>
          <a:p>
            <a:pPr>
              <a:buFont typeface="Wingdings 2" pitchFamily="18" charset="2"/>
              <a:buNone/>
            </a:pPr>
            <a:r>
              <a:rPr lang="ru-RU" smtClean="0"/>
              <a:t>– пересказ или заучивание текста.</a:t>
            </a:r>
          </a:p>
          <a:p>
            <a:pPr>
              <a:buFont typeface="Wingdings 2" pitchFamily="18" charset="2"/>
              <a:buNone/>
            </a:pP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714356"/>
            <a:ext cx="8329642" cy="1304118"/>
          </a:xfrm>
        </p:spPr>
        <p:txBody>
          <a:bodyPr>
            <a:normAutofit fontScale="90000"/>
          </a:bodyPr>
          <a:lstStyle/>
          <a:p>
            <a:pPr marL="484632" indent="0" algn="ctr"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Метод наглядного моделирования применяется на занятиях в виде: </a:t>
            </a:r>
            <a:endParaRPr lang="ru-RU" b="1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18434" name="Содержимое 2"/>
          <p:cNvSpPr>
            <a:spLocks noGrp="1"/>
          </p:cNvSpPr>
          <p:nvPr>
            <p:ph idx="1"/>
          </p:nvPr>
        </p:nvSpPr>
        <p:spPr>
          <a:xfrm>
            <a:off x="571500" y="2571750"/>
            <a:ext cx="8358188" cy="2903538"/>
          </a:xfrm>
        </p:spPr>
        <p:txBody>
          <a:bodyPr/>
          <a:lstStyle/>
          <a:p>
            <a:pPr>
              <a:buFontTx/>
              <a:buChar char="-"/>
            </a:pPr>
            <a:r>
              <a:rPr lang="ru-RU" smtClean="0"/>
              <a:t>составлении описательных рассказов,</a:t>
            </a:r>
          </a:p>
          <a:p>
            <a:pPr>
              <a:buFontTx/>
              <a:buChar char="-"/>
            </a:pPr>
            <a:r>
              <a:rPr lang="ru-RU" smtClean="0"/>
              <a:t>составлении рассказов по картине, </a:t>
            </a:r>
          </a:p>
          <a:p>
            <a:pPr>
              <a:buFontTx/>
              <a:buChar char="-"/>
            </a:pPr>
            <a:r>
              <a:rPr lang="ru-RU" smtClean="0"/>
              <a:t>отгадыванию загадок, </a:t>
            </a:r>
          </a:p>
          <a:p>
            <a:pPr>
              <a:buFontTx/>
              <a:buChar char="-"/>
            </a:pPr>
            <a:r>
              <a:rPr lang="ru-RU" smtClean="0"/>
              <a:t>заучиванию стихотворений. </a:t>
            </a:r>
          </a:p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indent="0" algn="ctr"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Планирование</a:t>
            </a:r>
            <a:endParaRPr lang="ru-RU" b="1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19458" name="Содержимое 2"/>
          <p:cNvSpPr>
            <a:spLocks noGrp="1"/>
          </p:cNvSpPr>
          <p:nvPr>
            <p:ph idx="1"/>
          </p:nvPr>
        </p:nvSpPr>
        <p:spPr>
          <a:xfrm>
            <a:off x="457200" y="1882775"/>
            <a:ext cx="7900988" cy="1831975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mtClean="0"/>
              <a:t>	Разработан тематический план на старшую и подготовительную группы.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indent="0" algn="ctr"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Результативность </a:t>
            </a:r>
            <a:endParaRPr lang="ru-RU" b="1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>
            <a:normAutofit fontScale="77500" lnSpcReduction="20000"/>
          </a:bodyPr>
          <a:lstStyle/>
          <a:p>
            <a:pPr marL="448056" indent="-384048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Итогом систематической работы по обучению детей рассказыванию с помощью моделирования является то, что дети составляют развёрнутые рассказы, владеют построением грамматических конструкций.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Применение наглядного моделирования оказало положительное влияние на развитие неречевых процессов: внимания, памяти, мышления</a:t>
            </a:r>
            <a:r>
              <a:rPr lang="ru-RU" b="1" dirty="0" smtClean="0"/>
              <a:t>. 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Использование наглядного моделирования в системе коррекционной работы дало положительный результат, что подтверждается данными диагностики уровня речевого развития детей.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428604"/>
            <a:ext cx="8229600" cy="1970536"/>
          </a:xfrm>
        </p:spPr>
        <p:txBody>
          <a:bodyPr>
            <a:normAutofit fontScale="90000"/>
          </a:bodyPr>
          <a:lstStyle/>
          <a:p>
            <a:pPr marL="484632" indent="0" algn="ctr" fontAlgn="auto"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Уровень выполнения программы (по результатам логопедической диагностики):</a:t>
            </a:r>
            <a:r>
              <a:rPr lang="ru-RU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endParaRPr lang="ru-RU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graphicFrame>
        <p:nvGraphicFramePr>
          <p:cNvPr id="21506" name="Объект 23"/>
          <p:cNvGraphicFramePr>
            <a:graphicFrameLocks noGrp="1"/>
          </p:cNvGraphicFramePr>
          <p:nvPr>
            <p:ph idx="1"/>
          </p:nvPr>
        </p:nvGraphicFramePr>
        <p:xfrm>
          <a:off x="1235075" y="2592388"/>
          <a:ext cx="7402513" cy="4173537"/>
        </p:xfrm>
        <a:graphic>
          <a:graphicData uri="http://schemas.openxmlformats.org/presentationml/2006/ole">
            <p:oleObj spid="_x0000_s21506" r:id="rId3" imgW="7401185" imgH="4176122" progId="Excel.Char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84</TotalTime>
  <Words>266</Words>
  <Application>Microsoft Office PowerPoint</Application>
  <PresentationFormat>Экран (4:3)</PresentationFormat>
  <Paragraphs>28</Paragraphs>
  <Slides>10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Шаблон оформления</vt:lpstr>
      </vt:variant>
      <vt:variant>
        <vt:i4>8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24" baseType="lpstr">
      <vt:lpstr>Century Gothic</vt:lpstr>
      <vt:lpstr>Arial</vt:lpstr>
      <vt:lpstr>Wingdings 2</vt:lpstr>
      <vt:lpstr>Verdana</vt:lpstr>
      <vt:lpstr>Calibri</vt:lpstr>
      <vt:lpstr>Яркая</vt:lpstr>
      <vt:lpstr>Яркая</vt:lpstr>
      <vt:lpstr>Яркая</vt:lpstr>
      <vt:lpstr>Яркая</vt:lpstr>
      <vt:lpstr>Яркая</vt:lpstr>
      <vt:lpstr>Яркая</vt:lpstr>
      <vt:lpstr>Яркая</vt:lpstr>
      <vt:lpstr>Яркая</vt:lpstr>
      <vt:lpstr>Диаграмма Microsoft Excel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«Моделирование в работе с детьми с нарушениями речи»</dc:title>
  <dc:creator>User</dc:creator>
  <cp:lastModifiedBy>Пользователь</cp:lastModifiedBy>
  <cp:revision>10</cp:revision>
  <dcterms:created xsi:type="dcterms:W3CDTF">2012-03-24T15:59:16Z</dcterms:created>
  <dcterms:modified xsi:type="dcterms:W3CDTF">2012-03-26T06:13:54Z</dcterms:modified>
</cp:coreProperties>
</file>